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1" r:id="rId4"/>
    <p:sldId id="262" r:id="rId5"/>
    <p:sldId id="263" r:id="rId6"/>
    <p:sldId id="257" r:id="rId7"/>
    <p:sldId id="260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51" autoAdjust="0"/>
  </p:normalViewPr>
  <p:slideViewPr>
    <p:cSldViewPr snapToGrid="0">
      <p:cViewPr varScale="1">
        <p:scale>
          <a:sx n="90" d="100"/>
          <a:sy n="90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14F33-94AB-4FD7-970D-0C0368C623DE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4A957-B84D-4CDE-9648-E9B2CE77D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210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COCOMO II </a:t>
            </a:r>
            <a:r>
              <a:rPr lang="ru-RU" dirty="0" smtClean="0"/>
              <a:t>по</a:t>
            </a:r>
            <a:r>
              <a:rPr lang="ru-RU" baseline="0" dirty="0" smtClean="0"/>
              <a:t> сравнению с </a:t>
            </a:r>
            <a:r>
              <a:rPr lang="en-US" baseline="0" dirty="0" smtClean="0"/>
              <a:t>COCOMO </a:t>
            </a:r>
            <a:r>
              <a:rPr lang="ru-RU" baseline="0" dirty="0" smtClean="0"/>
              <a:t>учитывало изменение мира ПО, так как начало появляться </a:t>
            </a:r>
            <a:r>
              <a:rPr lang="ru-RU" baseline="0" dirty="0" err="1" smtClean="0"/>
              <a:t>десктопное</a:t>
            </a:r>
            <a:r>
              <a:rPr lang="ru-RU" baseline="0" dirty="0" smtClean="0"/>
              <a:t> ПО, множество библиотек, модульность, …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4A957-B84D-4CDE-9648-E9B2CE77D75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0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Смысл</a:t>
            </a:r>
            <a:r>
              <a:rPr lang="ru-RU" baseline="0" dirty="0" smtClean="0"/>
              <a:t> детализаций в том, что каждый следующий этап детализирует оценку по сравнению с предыдущим</a:t>
            </a:r>
            <a:r>
              <a:rPr lang="en-US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При</a:t>
            </a:r>
            <a:r>
              <a:rPr lang="ru-RU" sz="1200" baseline="0" dirty="0" smtClean="0"/>
              <a:t> детализированной оценке, после декомпозиции проекта на составные части, </a:t>
            </a:r>
            <a:r>
              <a:rPr lang="en-US" sz="1200" baseline="0" dirty="0" smtClean="0"/>
              <a:t>COCOMO </a:t>
            </a:r>
            <a:r>
              <a:rPr lang="ru-RU" sz="1200" baseline="0" dirty="0" smtClean="0"/>
              <a:t>может быть применена к каждой части отдельно, что повысит точность.</a:t>
            </a:r>
            <a:endParaRPr lang="en-US" sz="1200" dirty="0" smtClean="0"/>
          </a:p>
          <a:p>
            <a:endParaRPr lang="en-US" baseline="0" dirty="0" smtClean="0"/>
          </a:p>
          <a:p>
            <a:r>
              <a:rPr lang="en-US" i="0" dirty="0" smtClean="0"/>
              <a:t>SIZE – KSLOC – </a:t>
            </a:r>
            <a:r>
              <a:rPr lang="ru-RU" i="0" dirty="0" err="1" smtClean="0"/>
              <a:t>Килостроки</a:t>
            </a:r>
            <a:r>
              <a:rPr lang="ru-RU" i="0" baseline="0" dirty="0" smtClean="0"/>
              <a:t> являются главной особенностью оценки, они должны быть взяты из вне</a:t>
            </a:r>
          </a:p>
          <a:p>
            <a:r>
              <a:rPr lang="ru-RU" i="0" baseline="0" dirty="0" smtClean="0"/>
              <a:t>    например, с использованием другой оценки </a:t>
            </a:r>
            <a:r>
              <a:rPr lang="en-US" i="0" baseline="0" dirty="0" smtClean="0"/>
              <a:t>PERT </a:t>
            </a:r>
            <a:r>
              <a:rPr lang="ru-RU" i="0" baseline="0" dirty="0" smtClean="0"/>
              <a:t>или </a:t>
            </a:r>
            <a:r>
              <a:rPr lang="en-US" i="0" baseline="0" dirty="0" smtClean="0"/>
              <a:t>FPA. </a:t>
            </a:r>
            <a:r>
              <a:rPr lang="ru-RU" i="0" baseline="0" dirty="0" smtClean="0"/>
              <a:t>Существует таблица оценки количества строк, необходимых на реализацию одной не выровненной функциональной точки для распространённых языков программирования.</a:t>
            </a:r>
            <a:endParaRPr lang="en-US" i="0" baseline="0" dirty="0" smtClean="0"/>
          </a:p>
          <a:p>
            <a:endParaRPr lang="en-US" baseline="0" dirty="0" smtClean="0"/>
          </a:p>
          <a:p>
            <a:r>
              <a:rPr lang="ru-RU" baseline="0" dirty="0" smtClean="0"/>
              <a:t>Константа </a:t>
            </a:r>
            <a:r>
              <a:rPr lang="en-US" baseline="0" dirty="0" smtClean="0"/>
              <a:t>“c” – </a:t>
            </a:r>
            <a:r>
              <a:rPr lang="ru-RU" baseline="0" dirty="0" smtClean="0"/>
              <a:t>определяется для базового уровня в зависимости от масштабности проекта (маленький\средний\большой с жёсткими ограничениями) (разделяются 3 случая)</a:t>
            </a:r>
            <a:endParaRPr lang="en-US" baseline="0" dirty="0" smtClean="0"/>
          </a:p>
          <a:p>
            <a:endParaRPr lang="en-US" i="0" baseline="0" dirty="0" smtClean="0"/>
          </a:p>
          <a:p>
            <a:r>
              <a:rPr lang="ru-RU" sz="1200" dirty="0" smtClean="0"/>
              <a:t>PREC — </a:t>
            </a:r>
            <a:r>
              <a:rPr lang="ru-RU" sz="1200" dirty="0" err="1" smtClean="0"/>
              <a:t>прецедентность</a:t>
            </a:r>
            <a:r>
              <a:rPr lang="ru-RU" sz="1200" dirty="0" smtClean="0"/>
              <a:t>, опыт аналогичных разработок</a:t>
            </a:r>
          </a:p>
          <a:p>
            <a:r>
              <a:rPr lang="ru-RU" sz="1200" dirty="0" smtClean="0"/>
              <a:t>    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опыт в продукте и платформе отсутствует</a:t>
            </a:r>
          </a:p>
          <a:p>
            <a:r>
              <a:rPr lang="ru-RU" sz="1200" baseline="0" dirty="0" smtClean="0"/>
              <a:t>   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продукт и платформа полностью знакомы</a:t>
            </a:r>
          </a:p>
          <a:p>
            <a:r>
              <a:rPr lang="ru-RU" sz="1200" dirty="0" smtClean="0"/>
              <a:t>FLEX — гибкость процесса разработки</a:t>
            </a:r>
          </a:p>
          <a:p>
            <a:r>
              <a:rPr lang="ru-RU" sz="1200" baseline="0" dirty="0" smtClean="0"/>
              <a:t>    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процесс строго детерминирован</a:t>
            </a:r>
          </a:p>
          <a:p>
            <a:r>
              <a:rPr lang="ru-RU" sz="1200" dirty="0" smtClean="0"/>
              <a:t>   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определены только общие цели</a:t>
            </a:r>
          </a:p>
          <a:p>
            <a:r>
              <a:rPr lang="ru-RU" sz="1200" dirty="0" smtClean="0"/>
              <a:t>RESL — архитектура и разрешение рисков</a:t>
            </a:r>
          </a:p>
          <a:p>
            <a:r>
              <a:rPr lang="ru-RU" sz="1200" baseline="0" dirty="0" smtClean="0"/>
              <a:t>     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риски неизвестны/не проанализированы</a:t>
            </a:r>
          </a:p>
          <a:p>
            <a:r>
              <a:rPr lang="ru-RU" sz="1200" dirty="0" smtClean="0"/>
              <a:t>    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риски разрешены на 100%</a:t>
            </a:r>
          </a:p>
          <a:p>
            <a:r>
              <a:rPr lang="ru-RU" sz="1200" dirty="0" smtClean="0"/>
              <a:t>TEAM — сработанность команды</a:t>
            </a:r>
          </a:p>
          <a:p>
            <a:r>
              <a:rPr lang="ru-RU" sz="1200" baseline="0" dirty="0" smtClean="0"/>
              <a:t>    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формальные взаимодействия</a:t>
            </a:r>
          </a:p>
          <a:p>
            <a:r>
              <a:rPr lang="ru-RU" sz="1200" baseline="0" dirty="0" smtClean="0"/>
              <a:t>   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полное доверие, взаимозаменяемость и взаимопомощь</a:t>
            </a:r>
          </a:p>
          <a:p>
            <a:r>
              <a:rPr lang="ru-RU" sz="1200" dirty="0" smtClean="0"/>
              <a:t>PMAT — зрелость процессов</a:t>
            </a:r>
          </a:p>
          <a:p>
            <a:r>
              <a:rPr lang="ru-RU" sz="1200" baseline="0" dirty="0" smtClean="0"/>
              <a:t>    </a:t>
            </a:r>
            <a:r>
              <a:rPr lang="ru-RU" sz="1200" dirty="0" smtClean="0"/>
              <a:t>CMM - </a:t>
            </a:r>
            <a:r>
              <a:rPr lang="ru-RU" sz="1200" dirty="0" err="1" smtClean="0"/>
              <a:t>capability</a:t>
            </a:r>
            <a:r>
              <a:rPr lang="ru-RU" sz="1200" dirty="0" smtClean="0"/>
              <a:t> </a:t>
            </a:r>
            <a:r>
              <a:rPr lang="ru-RU" sz="1200" dirty="0" err="1" smtClean="0"/>
              <a:t>maturity</a:t>
            </a:r>
            <a:r>
              <a:rPr lang="ru-RU" sz="1200" dirty="0" smtClean="0"/>
              <a:t> </a:t>
            </a:r>
            <a:r>
              <a:rPr lang="ru-RU" sz="1200" dirty="0" err="1" smtClean="0"/>
              <a:t>model</a:t>
            </a:r>
            <a:r>
              <a:rPr lang="ru-RU" sz="1200" dirty="0" smtClean="0"/>
              <a:t> - эволюционная модель развития способности компании разрабатывать программное обеспечение</a:t>
            </a:r>
          </a:p>
          <a:p>
            <a:r>
              <a:rPr lang="ru-RU" sz="1200" baseline="0" dirty="0" smtClean="0"/>
              <a:t>    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CMM </a:t>
            </a:r>
            <a:r>
              <a:rPr lang="ru-RU" sz="1200" dirty="0" err="1" smtClean="0"/>
              <a:t>Level</a:t>
            </a:r>
            <a:r>
              <a:rPr lang="ru-RU" sz="1200" dirty="0" smtClean="0"/>
              <a:t> 1</a:t>
            </a:r>
          </a:p>
          <a:p>
            <a:r>
              <a:rPr lang="ru-RU" sz="1200" baseline="0" dirty="0" smtClean="0"/>
              <a:t>   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CMM </a:t>
            </a:r>
            <a:r>
              <a:rPr lang="ru-RU" sz="1200" dirty="0" err="1" smtClean="0"/>
              <a:t>Level</a:t>
            </a:r>
            <a:r>
              <a:rPr lang="ru-RU" sz="1200" dirty="0" smtClean="0"/>
              <a:t> 5</a:t>
            </a:r>
          </a:p>
          <a:p>
            <a:endParaRPr lang="ru-RU" sz="1200" dirty="0" smtClean="0"/>
          </a:p>
          <a:p>
            <a:pPr marL="0" indent="0">
              <a:spcBef>
                <a:spcPts val="500"/>
              </a:spcBef>
              <a:buNone/>
            </a:pPr>
            <a:r>
              <a:rPr lang="ru-RU" sz="1200" dirty="0" smtClean="0"/>
              <a:t>Множители трудоёмкости (</a:t>
            </a:r>
            <a:r>
              <a:rPr lang="en-US" sz="1200" dirty="0" err="1" smtClean="0"/>
              <a:t>EM</a:t>
            </a:r>
            <a:r>
              <a:rPr lang="en-US" sz="1400" baseline="-25000" dirty="0" err="1" smtClean="0"/>
              <a:t>j</a:t>
            </a:r>
            <a:r>
              <a:rPr lang="ru-RU" sz="1200" dirty="0" smtClean="0"/>
              <a:t>) (в среднем </a:t>
            </a:r>
            <a:r>
              <a:rPr lang="en-US" sz="1200" dirty="0" smtClean="0"/>
              <a:t>0.9-1.4</a:t>
            </a:r>
            <a:r>
              <a:rPr lang="ru-RU" sz="1200" dirty="0" smtClean="0"/>
              <a:t>):</a:t>
            </a:r>
          </a:p>
          <a:p>
            <a:pPr>
              <a:spcBef>
                <a:spcPts val="500"/>
              </a:spcBef>
            </a:pPr>
            <a:r>
              <a:rPr lang="ru-RU" sz="1200" dirty="0" smtClean="0"/>
              <a:t>    Характеристики продукта (надёжность, сложность, размер БД)</a:t>
            </a:r>
          </a:p>
          <a:p>
            <a:pPr>
              <a:spcBef>
                <a:spcPts val="500"/>
              </a:spcBef>
            </a:pPr>
            <a:r>
              <a:rPr lang="ru-RU" sz="1200" dirty="0" smtClean="0"/>
              <a:t>    Характеристики аппаратного обеспечения (ограничения быстродействия, памяти, неустойчивость окружения, требуемое время восстановления)</a:t>
            </a:r>
          </a:p>
          <a:p>
            <a:pPr>
              <a:spcBef>
                <a:spcPts val="500"/>
              </a:spcBef>
            </a:pPr>
            <a:r>
              <a:rPr lang="ru-RU" sz="1200" dirty="0" smtClean="0"/>
              <a:t>    Характеристики персонала (аналитические способности, опыт разработки, способности к разработке, опыт использования виртуальных машин, опыт разработки на языке программирования)</a:t>
            </a:r>
          </a:p>
          <a:p>
            <a:pPr>
              <a:spcBef>
                <a:spcPts val="500"/>
              </a:spcBef>
            </a:pPr>
            <a:r>
              <a:rPr lang="ru-RU" sz="1200" dirty="0" smtClean="0"/>
              <a:t>    Характеристики проекта (применение методов разработки ПО, использование инструментария разработки ПО, соблюдение графика разработки)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4A957-B84D-4CDE-9648-E9B2CE77D75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16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Базовая</a:t>
            </a:r>
            <a:r>
              <a:rPr lang="ru-RU" baseline="0" dirty="0" smtClean="0"/>
              <a:t> оценка </a:t>
            </a:r>
            <a:r>
              <a:rPr lang="en-US" baseline="0" dirty="0" smtClean="0"/>
              <a:t>COCOMO </a:t>
            </a:r>
            <a:r>
              <a:rPr lang="ru-RU" baseline="0" dirty="0" smtClean="0"/>
              <a:t>даёт слишком не точные результаты, поэтому проводить её для проекта не имеет большого смысла, однако проводить детализированную</a:t>
            </a:r>
            <a:r>
              <a:rPr lang="en-US" baseline="0" dirty="0" smtClean="0"/>
              <a:t> </a:t>
            </a:r>
            <a:r>
              <a:rPr lang="ru-RU" baseline="0" dirty="0" smtClean="0"/>
              <a:t>оценку для малых проектов слишком дорого.</a:t>
            </a:r>
          </a:p>
          <a:p>
            <a:endParaRPr lang="ru-RU" baseline="0" dirty="0" smtClean="0"/>
          </a:p>
          <a:p>
            <a:r>
              <a:rPr lang="ru-RU" dirty="0" smtClean="0"/>
              <a:t>Для чисто программных проектов </a:t>
            </a:r>
            <a:r>
              <a:rPr lang="en-US" dirty="0" smtClean="0"/>
              <a:t>COCOMO</a:t>
            </a:r>
            <a:r>
              <a:rPr lang="en-US" baseline="0" dirty="0" smtClean="0"/>
              <a:t> </a:t>
            </a:r>
            <a:r>
              <a:rPr lang="ru-RU" baseline="0" dirty="0" smtClean="0"/>
              <a:t>даёт завышенные оценки, так как больше ориентирована на разработку технического ПО, это обусловлено тем, что чисто программное ПО писать </a:t>
            </a:r>
            <a:r>
              <a:rPr lang="ru-RU" baseline="0" dirty="0" smtClean="0"/>
              <a:t>быстрее</a:t>
            </a:r>
            <a:r>
              <a:rPr lang="ru-RU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Для полной оценки проекта, предпочтительна</a:t>
            </a:r>
            <a:r>
              <a:rPr lang="en-US" sz="1200" dirty="0" smtClean="0"/>
              <a:t> </a:t>
            </a:r>
            <a:r>
              <a:rPr lang="ru-RU" sz="1200" dirty="0" smtClean="0"/>
              <a:t>последовательная (водопадная) модель разработки, потому что если мы можем ходить по кругу в </a:t>
            </a:r>
            <a:r>
              <a:rPr lang="ru-RU" sz="1200" dirty="0" smtClean="0"/>
              <a:t>модели разработки неизвестное </a:t>
            </a:r>
            <a:r>
              <a:rPr lang="ru-RU" sz="1200" dirty="0" smtClean="0"/>
              <a:t>количество раз, то это снижает точность, так как заранее не прогнозируемо (ни в </a:t>
            </a:r>
            <a:r>
              <a:rPr lang="ru-RU" sz="1200" dirty="0" err="1" smtClean="0"/>
              <a:t>килостроках</a:t>
            </a:r>
            <a:r>
              <a:rPr lang="ru-RU" sz="1200" dirty="0" smtClean="0"/>
              <a:t>, </a:t>
            </a:r>
            <a:r>
              <a:rPr lang="ru-RU" sz="1200" dirty="0" smtClean="0"/>
              <a:t>ни </a:t>
            </a:r>
            <a:r>
              <a:rPr lang="ru-RU" sz="1200" dirty="0" smtClean="0"/>
              <a:t>в других характеристиках, так как откат в модели на</a:t>
            </a:r>
            <a:r>
              <a:rPr lang="ru-RU" sz="1200" baseline="0" dirty="0" smtClean="0"/>
              <a:t> предыдущие шаги подразумевает «доделывание или исправление» того, что было сделано ранее</a:t>
            </a:r>
            <a:r>
              <a:rPr lang="ru-RU" sz="1200" dirty="0" smtClean="0"/>
              <a:t>)</a:t>
            </a:r>
          </a:p>
          <a:p>
            <a:endParaRPr lang="ru-RU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Тот факт, что </a:t>
            </a:r>
            <a:r>
              <a:rPr lang="en-US" sz="1200" dirty="0" smtClean="0"/>
              <a:t>COCOMO</a:t>
            </a:r>
            <a:r>
              <a:rPr lang="en-US" sz="1200" baseline="0" dirty="0" smtClean="0"/>
              <a:t> </a:t>
            </a:r>
            <a:r>
              <a:rPr lang="ru-RU" sz="1200" baseline="0" dirty="0" smtClean="0"/>
              <a:t>имеет </a:t>
            </a:r>
            <a:r>
              <a:rPr lang="ru-RU" sz="1200" dirty="0" smtClean="0"/>
              <a:t>множители трудоёмкости и факторов масштаба положительно влияет на точность оценки, однако отрицательная сторона заключается в том, </a:t>
            </a:r>
            <a:r>
              <a:rPr lang="ru-RU" sz="1200" baseline="0" dirty="0" smtClean="0"/>
              <a:t>что нужно переложить качественные характеристики проекта, продукта и персонала в количественные. Для решения этой проблемы созданы таблицы, и чёткое описание к каждому из 5-ти уровней, из которых нужно выбрать. Тем не менее необходимости перекладывать качественные характеристики в количественные нельзя избежать.</a:t>
            </a:r>
            <a:endParaRPr lang="ru-RU" sz="1200" dirty="0" smtClean="0"/>
          </a:p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4A957-B84D-4CDE-9648-E9B2CE77D75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3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Примеры решений, которые могут быть приняты на основе оценки </a:t>
            </a:r>
            <a:r>
              <a:rPr lang="en-US" baseline="0" dirty="0" smtClean="0"/>
              <a:t>COCOMO.</a:t>
            </a:r>
            <a:endParaRPr lang="ru-RU" baseline="0" dirty="0" smtClean="0"/>
          </a:p>
          <a:p>
            <a:r>
              <a:rPr lang="ru-RU" baseline="0" dirty="0" smtClean="0"/>
              <a:t>Справедливости ради, следует отметить, что это скорее относится к оценкам вообще и к </a:t>
            </a:r>
            <a:r>
              <a:rPr lang="en-US" baseline="0" dirty="0" smtClean="0"/>
              <a:t>COCOMO </a:t>
            </a:r>
            <a:r>
              <a:rPr lang="ru-RU" baseline="0" dirty="0" smtClean="0"/>
              <a:t>в частности.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4A957-B84D-4CDE-9648-E9B2CE77D75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795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4A957-B84D-4CDE-9648-E9B2CE77D75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008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Оценка длительности разработки не была освещена в этой презентации, однако в </a:t>
            </a:r>
            <a:r>
              <a:rPr lang="en-US" baseline="0" dirty="0" smtClean="0"/>
              <a:t>COCOMO </a:t>
            </a:r>
            <a:r>
              <a:rPr lang="ru-RU" baseline="0" dirty="0" smtClean="0"/>
              <a:t>она оценивается как </a:t>
            </a:r>
            <a:r>
              <a:rPr lang="en-US" baseline="0" dirty="0" smtClean="0"/>
              <a:t>a</a:t>
            </a:r>
            <a:r>
              <a:rPr lang="ru-RU" baseline="0" dirty="0" smtClean="0"/>
              <a:t>*</a:t>
            </a:r>
            <a:r>
              <a:rPr lang="en-US" baseline="0" dirty="0" smtClean="0"/>
              <a:t>(</a:t>
            </a:r>
            <a:r>
              <a:rPr lang="ru-RU" baseline="0" dirty="0" smtClean="0"/>
              <a:t>трудоёмкость)</a:t>
            </a:r>
            <a:r>
              <a:rPr lang="en-US" baseline="0" dirty="0" smtClean="0"/>
              <a:t>^b, </a:t>
            </a:r>
            <a:r>
              <a:rPr lang="ru-RU" baseline="0" dirty="0" smtClean="0"/>
              <a:t>где а и </a:t>
            </a:r>
            <a:r>
              <a:rPr lang="en-US" baseline="0" dirty="0" smtClean="0"/>
              <a:t>b </a:t>
            </a:r>
            <a:r>
              <a:rPr lang="ru-RU" baseline="0" dirty="0" smtClean="0"/>
              <a:t>вычисляются из размера проекта согласно базовому уровню детализации.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4A957-B84D-4CDE-9648-E9B2CE77D75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31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27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15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26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38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41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15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7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95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65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9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758F4-A06E-4585-BF45-F22E5C39E999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82D19-E24F-4825-B264-0DDFB2B3C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22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se.usc.edu/csse/research/COCOMOII/cocomo_main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COCOMO" TargetMode="External"/><Relationship Id="rId4" Type="http://schemas.openxmlformats.org/officeDocument/2006/relationships/hyperlink" Target="http://www.softstarsystems.com/cocomo2.ht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COCOMO II</a:t>
            </a:r>
            <a:br>
              <a:rPr lang="en-US" dirty="0" smtClean="0"/>
            </a:br>
            <a:r>
              <a:rPr lang="en-US" sz="4000" dirty="0" smtClean="0"/>
              <a:t>(Constructive Cost Model)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448422"/>
            <a:ext cx="9144000" cy="1655762"/>
          </a:xfrm>
        </p:spPr>
        <p:txBody>
          <a:bodyPr/>
          <a:lstStyle/>
          <a:p>
            <a:r>
              <a:rPr lang="ru-RU" dirty="0" smtClean="0"/>
              <a:t>Василенко Анатолий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21938" y="6077512"/>
            <a:ext cx="9144000" cy="422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092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COCOMO </a:t>
            </a:r>
            <a:r>
              <a:rPr lang="ru-RU" dirty="0" smtClean="0"/>
              <a:t>– 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737" y="1825625"/>
            <a:ext cx="115773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1981 г. - </a:t>
            </a:r>
            <a:r>
              <a:rPr lang="en-US" sz="2400" dirty="0" smtClean="0"/>
              <a:t>COCOMO</a:t>
            </a:r>
            <a:r>
              <a:rPr lang="ru-RU" sz="2400" dirty="0" smtClean="0"/>
              <a:t> - Барри Боэм </a:t>
            </a:r>
            <a:r>
              <a:rPr lang="en-US" sz="2400" dirty="0" smtClean="0"/>
              <a:t>-</a:t>
            </a:r>
            <a:r>
              <a:rPr lang="ru-RU" sz="2400" dirty="0" smtClean="0"/>
              <a:t> «Экономика разработки программного обеспечения»</a:t>
            </a:r>
          </a:p>
          <a:p>
            <a:pPr marL="0" indent="0">
              <a:buNone/>
            </a:pPr>
            <a:r>
              <a:rPr lang="ru-RU" sz="2400" dirty="0" smtClean="0"/>
              <a:t>На основе 63-х проектов аэрокосмической компании </a:t>
            </a:r>
            <a:r>
              <a:rPr lang="en-US" sz="2400" dirty="0" smtClean="0"/>
              <a:t>TRW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smtClean="0"/>
              <a:t>Водопадная модель разработки</a:t>
            </a:r>
          </a:p>
          <a:p>
            <a:pPr marL="0" indent="0">
              <a:buNone/>
            </a:pPr>
            <a:r>
              <a:rPr lang="ru-RU" sz="2400" dirty="0" smtClean="0"/>
              <a:t>	Основные параметры: </a:t>
            </a:r>
            <a:r>
              <a:rPr lang="en-US" sz="2400" dirty="0" smtClean="0"/>
              <a:t>KLOC, </a:t>
            </a:r>
            <a:r>
              <a:rPr lang="ru-RU" sz="2400" dirty="0" smtClean="0"/>
              <a:t>язык программирования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1997 </a:t>
            </a:r>
            <a:r>
              <a:rPr lang="ru-RU" sz="2400" dirty="0" smtClean="0"/>
              <a:t>г. – </a:t>
            </a:r>
            <a:r>
              <a:rPr lang="en-US" sz="2400" dirty="0" smtClean="0"/>
              <a:t>COCOMO II</a:t>
            </a:r>
          </a:p>
          <a:p>
            <a:pPr marL="0" indent="0">
              <a:buNone/>
            </a:pPr>
            <a:r>
              <a:rPr lang="ru-RU" sz="2400" dirty="0" smtClean="0"/>
              <a:t>На основе 161-го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6990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COCOMO </a:t>
            </a:r>
            <a:r>
              <a:rPr lang="ru-RU" dirty="0" smtClean="0"/>
              <a:t>– 3 этапа детализации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737" y="1825625"/>
            <a:ext cx="11577362" cy="98717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COCOMO 81: Basic / Intermediate / Advanced</a:t>
            </a:r>
          </a:p>
          <a:p>
            <a:r>
              <a:rPr lang="en-US" sz="2400" dirty="0" smtClean="0"/>
              <a:t>COCOMO II: Applications Composition / Early Design / Post-architecture models</a:t>
            </a:r>
            <a:endParaRPr lang="ru-RU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729554" y="2891733"/>
                <a:ext cx="4732899" cy="380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Трудоёмкость (чел*</a:t>
                </a:r>
                <a:r>
                  <a:rPr lang="ru-RU" dirty="0" err="1" smtClean="0"/>
                  <a:t>мес</a:t>
                </a:r>
                <a:r>
                  <a:rPr lang="ru-RU" dirty="0" smtClean="0"/>
                  <a:t>)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∗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𝑆𝐼𝑍𝐸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…(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∗(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554" y="2891733"/>
                <a:ext cx="4732899" cy="380810"/>
              </a:xfrm>
              <a:prstGeom prst="rect">
                <a:avLst/>
              </a:prstGeom>
              <a:blipFill>
                <a:blip r:embed="rId3"/>
                <a:stretch>
                  <a:fillRect l="-773" t="-4762" r="-129" b="-238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528596" y="3395295"/>
                <a:ext cx="5134804" cy="380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/>
                  <a:t>Трудоёмкость (чел*</a:t>
                </a:r>
                <a:r>
                  <a:rPr lang="ru-RU" dirty="0" err="1"/>
                  <a:t>мес</a:t>
                </a:r>
                <a:r>
                  <a:rPr lang="ru-RU" dirty="0"/>
                  <a:t>)</a:t>
                </a:r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∗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𝑆𝐼𝑍𝐸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…(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∗(</m:t>
                    </m:r>
                    <m:nary>
                      <m:naryPr>
                        <m:chr m:val="∏"/>
                        <m:subHide m:val="on"/>
                        <m:supHide m:val="on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𝐸𝑀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596" y="3395295"/>
                <a:ext cx="5134804" cy="380810"/>
              </a:xfrm>
              <a:prstGeom prst="rect">
                <a:avLst/>
              </a:prstGeom>
              <a:blipFill>
                <a:blip r:embed="rId4"/>
                <a:stretch>
                  <a:fillRect l="-594" t="-114516" r="-4988" b="-1822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317129" y="3868629"/>
                <a:ext cx="5557740" cy="394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Трудоёмкость </a:t>
                </a:r>
                <a:r>
                  <a:rPr lang="ru-RU" dirty="0"/>
                  <a:t>(чел*</a:t>
                </a:r>
                <a:r>
                  <a:rPr lang="ru-RU" dirty="0" err="1"/>
                  <a:t>мес</a:t>
                </a:r>
                <a:r>
                  <a:rPr lang="ru-RU" dirty="0"/>
                  <a:t>)</a:t>
                </a:r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∗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𝑆𝐼𝑍𝐸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…(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𝑆𝐹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∗(</m:t>
                    </m:r>
                    <m:nary>
                      <m:naryPr>
                        <m:chr m:val="∏"/>
                        <m:subHide m:val="on"/>
                        <m:supHide m:val="on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𝐸𝑀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129" y="3868629"/>
                <a:ext cx="5557740" cy="394403"/>
              </a:xfrm>
              <a:prstGeom prst="rect">
                <a:avLst/>
              </a:prstGeom>
              <a:blipFill>
                <a:blip r:embed="rId5"/>
                <a:stretch>
                  <a:fillRect t="-107813" r="-3289" b="-1765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бъект 2"/>
          <p:cNvSpPr txBox="1">
            <a:spLocks/>
          </p:cNvSpPr>
          <p:nvPr/>
        </p:nvSpPr>
        <p:spPr>
          <a:xfrm>
            <a:off x="362737" y="4738061"/>
            <a:ext cx="3786070" cy="164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buNone/>
            </a:pPr>
            <a:r>
              <a:rPr lang="ru-RU" sz="1400" dirty="0" smtClean="0"/>
              <a:t>5 </a:t>
            </a:r>
            <a:r>
              <a:rPr lang="ru-RU" sz="1400" dirty="0"/>
              <a:t>факторов </a:t>
            </a:r>
            <a:r>
              <a:rPr lang="ru-RU" sz="1400" u="sng" dirty="0" smtClean="0"/>
              <a:t>масштаба</a:t>
            </a:r>
            <a:r>
              <a:rPr lang="ru-RU" sz="1400" dirty="0" smtClean="0"/>
              <a:t> (</a:t>
            </a:r>
            <a:r>
              <a:rPr lang="en-US" sz="1400" dirty="0" err="1" smtClean="0"/>
              <a:t>SF</a:t>
            </a:r>
            <a:r>
              <a:rPr lang="en-US" sz="1600" baseline="-25000" dirty="0" err="1" smtClean="0"/>
              <a:t>j</a:t>
            </a:r>
            <a:r>
              <a:rPr lang="ru-RU" sz="1400" dirty="0" smtClean="0"/>
              <a:t>):</a:t>
            </a:r>
            <a:endParaRPr lang="ru-RU" sz="1400" dirty="0"/>
          </a:p>
          <a:p>
            <a:pPr>
              <a:spcBef>
                <a:spcPts val="500"/>
              </a:spcBef>
            </a:pPr>
            <a:r>
              <a:rPr lang="ru-RU" sz="1400" dirty="0"/>
              <a:t>PREC </a:t>
            </a:r>
            <a:r>
              <a:rPr lang="ru-RU" sz="1400" dirty="0" smtClean="0"/>
              <a:t>— опыт </a:t>
            </a:r>
            <a:r>
              <a:rPr lang="ru-RU" sz="1400" dirty="0"/>
              <a:t>аналогичных </a:t>
            </a:r>
            <a:r>
              <a:rPr lang="ru-RU" sz="1400" dirty="0" smtClean="0"/>
              <a:t>разработок</a:t>
            </a:r>
            <a:endParaRPr lang="ru-RU" sz="1400" dirty="0"/>
          </a:p>
          <a:p>
            <a:pPr>
              <a:spcBef>
                <a:spcPts val="500"/>
              </a:spcBef>
            </a:pPr>
            <a:r>
              <a:rPr lang="ru-RU" sz="1400" dirty="0"/>
              <a:t>FLEX — гибкость процесса разработки</a:t>
            </a:r>
          </a:p>
          <a:p>
            <a:pPr>
              <a:spcBef>
                <a:spcPts val="500"/>
              </a:spcBef>
            </a:pPr>
            <a:r>
              <a:rPr lang="ru-RU" sz="1400" dirty="0"/>
              <a:t>RESL — архитектура и разрешение рисков</a:t>
            </a:r>
          </a:p>
          <a:p>
            <a:pPr>
              <a:spcBef>
                <a:spcPts val="500"/>
              </a:spcBef>
            </a:pPr>
            <a:r>
              <a:rPr lang="ru-RU" sz="1400" dirty="0"/>
              <a:t>TEAM — сработанность команды</a:t>
            </a:r>
          </a:p>
          <a:p>
            <a:pPr>
              <a:spcBef>
                <a:spcPts val="500"/>
              </a:spcBef>
            </a:pPr>
            <a:r>
              <a:rPr lang="ru-RU" sz="1400" dirty="0"/>
              <a:t>PMAT — зрелость процессов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958668" y="4738061"/>
            <a:ext cx="4366702" cy="164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buNone/>
            </a:pPr>
            <a:r>
              <a:rPr lang="ru-RU" sz="1400" dirty="0"/>
              <a:t>М</a:t>
            </a:r>
            <a:r>
              <a:rPr lang="ru-RU" sz="1400" dirty="0" smtClean="0"/>
              <a:t>ножители трудоёмкости (</a:t>
            </a:r>
            <a:r>
              <a:rPr lang="en-US" sz="1400" dirty="0" err="1" smtClean="0"/>
              <a:t>EM</a:t>
            </a:r>
            <a:r>
              <a:rPr lang="en-US" sz="1600" baseline="-25000" dirty="0" err="1" smtClean="0"/>
              <a:t>j</a:t>
            </a:r>
            <a:r>
              <a:rPr lang="ru-RU" sz="1400" dirty="0" smtClean="0"/>
              <a:t>) (в среднем </a:t>
            </a:r>
            <a:r>
              <a:rPr lang="en-US" sz="1400" dirty="0" smtClean="0"/>
              <a:t>0.9-1.4</a:t>
            </a:r>
            <a:r>
              <a:rPr lang="ru-RU" sz="1400" dirty="0" smtClean="0"/>
              <a:t>):</a:t>
            </a:r>
            <a:endParaRPr lang="ru-RU" sz="1400" dirty="0"/>
          </a:p>
          <a:p>
            <a:pPr>
              <a:spcBef>
                <a:spcPts val="500"/>
              </a:spcBef>
            </a:pPr>
            <a:r>
              <a:rPr lang="ru-RU" sz="1400" dirty="0" smtClean="0"/>
              <a:t>Характеристики продукта</a:t>
            </a:r>
            <a:endParaRPr lang="ru-RU" sz="1400" dirty="0"/>
          </a:p>
          <a:p>
            <a:pPr>
              <a:spcBef>
                <a:spcPts val="500"/>
              </a:spcBef>
            </a:pPr>
            <a:r>
              <a:rPr lang="ru-RU" sz="1400" dirty="0" smtClean="0"/>
              <a:t>Характеристики аппаратного обеспечения</a:t>
            </a:r>
            <a:endParaRPr lang="ru-RU" sz="1400" dirty="0"/>
          </a:p>
          <a:p>
            <a:pPr>
              <a:spcBef>
                <a:spcPts val="500"/>
              </a:spcBef>
            </a:pPr>
            <a:r>
              <a:rPr lang="ru-RU" sz="1400" dirty="0" smtClean="0"/>
              <a:t>Характеристики персонала</a:t>
            </a:r>
            <a:endParaRPr lang="ru-RU" sz="1400" dirty="0"/>
          </a:p>
          <a:p>
            <a:pPr>
              <a:spcBef>
                <a:spcPts val="500"/>
              </a:spcBef>
            </a:pPr>
            <a:r>
              <a:rPr lang="ru-RU" sz="1400" dirty="0" smtClean="0"/>
              <a:t>Характеристики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95480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Особенности </a:t>
            </a:r>
            <a:r>
              <a:rPr lang="en-US" dirty="0" smtClean="0"/>
              <a:t>COCOMO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62737" y="1825625"/>
            <a:ext cx="11577362" cy="4552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Проблема применимости базовой оценки </a:t>
            </a:r>
            <a:r>
              <a:rPr lang="en-US" sz="2400" dirty="0" smtClean="0"/>
              <a:t>COCOMO</a:t>
            </a:r>
            <a:endParaRPr lang="ru-RU" sz="2400" dirty="0" smtClean="0"/>
          </a:p>
          <a:p>
            <a:r>
              <a:rPr lang="ru-RU" sz="2400" dirty="0" smtClean="0"/>
              <a:t>Завышенные оценки для чисто программных проектов</a:t>
            </a:r>
          </a:p>
          <a:p>
            <a:r>
              <a:rPr lang="ru-RU" sz="2400" dirty="0" smtClean="0"/>
              <a:t>Для полной оценки проекта, предпочтительна</a:t>
            </a:r>
            <a:r>
              <a:rPr lang="en-US" sz="2400" dirty="0" smtClean="0"/>
              <a:t> </a:t>
            </a:r>
            <a:r>
              <a:rPr lang="ru-RU" sz="2400" dirty="0" smtClean="0"/>
              <a:t>последовательная (водопадная) модель разработки</a:t>
            </a:r>
          </a:p>
          <a:p>
            <a:r>
              <a:rPr lang="ru-RU" sz="2400" dirty="0" smtClean="0"/>
              <a:t>Проблема оценки множителей трудоёмкости и факторов масштаба</a:t>
            </a:r>
          </a:p>
          <a:p>
            <a:endParaRPr lang="ru-RU" sz="2400" dirty="0" smtClean="0"/>
          </a:p>
          <a:p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Диапазон применимости </a:t>
            </a:r>
            <a:r>
              <a:rPr lang="en-US" sz="2400" dirty="0" smtClean="0"/>
              <a:t>COCOMO </a:t>
            </a:r>
            <a:r>
              <a:rPr lang="ru-RU" sz="2400" dirty="0" smtClean="0"/>
              <a:t>довольно широк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689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Примеры использования </a:t>
            </a:r>
            <a:r>
              <a:rPr lang="en-US" dirty="0" smtClean="0"/>
              <a:t>COCOMO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62737" y="1825625"/>
            <a:ext cx="11577362" cy="4552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Принятие инвестиционных или иных финансовых решений, связанных с разработкой программного обеспечения</a:t>
            </a:r>
            <a:endParaRPr lang="en-US" sz="2400" dirty="0" smtClean="0"/>
          </a:p>
          <a:p>
            <a:r>
              <a:rPr lang="ru-RU" sz="2400" dirty="0" smtClean="0"/>
              <a:t>Определение бюджетов и графиков проектов в качестве основы для планирования и контроля</a:t>
            </a:r>
            <a:endParaRPr lang="en-US" sz="2400" dirty="0" smtClean="0"/>
          </a:p>
          <a:p>
            <a:r>
              <a:rPr lang="ru-RU" sz="2400" dirty="0" smtClean="0"/>
              <a:t>Определение рисков, связанных с разработкой дополнительного ПО</a:t>
            </a:r>
          </a:p>
          <a:p>
            <a:r>
              <a:rPr lang="ru-RU" sz="2400" dirty="0" smtClean="0"/>
              <a:t>Принятие решений о разработке, доработке, переиспользовании, аренде или покупке ПО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133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 txBox="1">
            <a:spLocks/>
          </p:cNvSpPr>
          <p:nvPr/>
        </p:nvSpPr>
        <p:spPr>
          <a:xfrm>
            <a:off x="4765730" y="5548393"/>
            <a:ext cx="7160216" cy="379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i="1" smtClean="0"/>
              <a:t>Закон Паркинсона: Работа заполняет всё время, отпущенное на неё</a:t>
            </a:r>
            <a:endParaRPr lang="ru-RU" sz="1800" i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838200" y="365126"/>
            <a:ext cx="10515600" cy="7346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smtClean="0"/>
              <a:t>Спасибо за внимание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08136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Center for Systems and Software </a:t>
            </a:r>
            <a:r>
              <a:rPr lang="en-US" dirty="0" smtClean="0"/>
              <a:t>Engineering - </a:t>
            </a:r>
            <a:r>
              <a:rPr lang="en-US" dirty="0" smtClean="0">
                <a:hlinkClick r:id="rId3"/>
              </a:rPr>
              <a:t>http://csse.usc.edu/csse/research/COCOMOII/cocomo_main.html</a:t>
            </a:r>
            <a:endParaRPr lang="en-US" dirty="0" smtClean="0"/>
          </a:p>
          <a:p>
            <a:r>
              <a:rPr lang="en-US" dirty="0" err="1" smtClean="0"/>
              <a:t>Softstar</a:t>
            </a:r>
            <a:r>
              <a:rPr lang="en-US" dirty="0" smtClean="0"/>
              <a:t> Systems - </a:t>
            </a:r>
            <a:r>
              <a:rPr lang="en-US" dirty="0" smtClean="0">
                <a:hlinkClick r:id="rId4"/>
              </a:rPr>
              <a:t>http://www.softstarsystems.com/cocomo2.htm</a:t>
            </a:r>
            <a:endParaRPr lang="ru-RU" dirty="0" smtClean="0"/>
          </a:p>
          <a:p>
            <a:r>
              <a:rPr lang="en-US" dirty="0" smtClean="0"/>
              <a:t>Wikipedia - </a:t>
            </a:r>
            <a:r>
              <a:rPr lang="en-US" dirty="0" smtClean="0">
                <a:hlinkClick r:id="rId5"/>
              </a:rPr>
              <a:t>https://ru.wikipedia.org/wiki/COCOMO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52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62737" y="1825625"/>
            <a:ext cx="11577362" cy="4552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Оценка при базовом уровне детализации для проекта в </a:t>
            </a:r>
            <a:r>
              <a:rPr lang="en-US" sz="2400" dirty="0" smtClean="0"/>
              <a:t>32000 </a:t>
            </a:r>
            <a:r>
              <a:rPr lang="ru-RU" sz="2400" dirty="0" smtClean="0"/>
              <a:t>строк:</a:t>
            </a:r>
          </a:p>
          <a:p>
            <a:endParaRPr lang="ru-RU" sz="2400" dirty="0" smtClean="0"/>
          </a:p>
          <a:p>
            <a:r>
              <a:rPr lang="ru-RU" sz="2400" dirty="0" smtClean="0"/>
              <a:t>Трудоёмкость = </a:t>
            </a:r>
            <a:r>
              <a:rPr lang="en-US" sz="2400" dirty="0" smtClean="0"/>
              <a:t>3.0 * 32</a:t>
            </a:r>
            <a:r>
              <a:rPr lang="en-US" sz="2400" baseline="30000" dirty="0" smtClean="0"/>
              <a:t>1.12</a:t>
            </a:r>
            <a:r>
              <a:rPr lang="en-US" sz="2400" dirty="0" smtClean="0"/>
              <a:t> = 146 </a:t>
            </a:r>
            <a:r>
              <a:rPr lang="ru-RU" sz="2400" dirty="0" smtClean="0"/>
              <a:t>человеко-месяцев</a:t>
            </a:r>
          </a:p>
          <a:p>
            <a:r>
              <a:rPr lang="ru-RU" sz="2400" dirty="0" smtClean="0"/>
              <a:t>Длительность разработки = </a:t>
            </a:r>
            <a:r>
              <a:rPr lang="en-US" sz="2400" dirty="0" smtClean="0"/>
              <a:t>2.5 * 146</a:t>
            </a:r>
            <a:r>
              <a:rPr lang="en-US" sz="2400" baseline="30000" dirty="0" smtClean="0"/>
              <a:t>0.35</a:t>
            </a:r>
            <a:r>
              <a:rPr lang="en-US" sz="2400" dirty="0" smtClean="0"/>
              <a:t> = 14 </a:t>
            </a:r>
            <a:r>
              <a:rPr lang="ru-RU" sz="2400" dirty="0" smtClean="0"/>
              <a:t>месяцев</a:t>
            </a:r>
          </a:p>
          <a:p>
            <a:r>
              <a:rPr lang="ru-RU" sz="2400" dirty="0" smtClean="0"/>
              <a:t>Число разработчиков = 146 </a:t>
            </a:r>
            <a:r>
              <a:rPr lang="en-US" sz="2400" dirty="0" smtClean="0"/>
              <a:t>/</a:t>
            </a:r>
            <a:r>
              <a:rPr lang="ru-RU" sz="2400" dirty="0" smtClean="0"/>
              <a:t> </a:t>
            </a:r>
            <a:r>
              <a:rPr lang="en-US" sz="2400" dirty="0" smtClean="0"/>
              <a:t>14 = 10 </a:t>
            </a:r>
            <a:r>
              <a:rPr lang="ru-RU" sz="2400" dirty="0" smtClean="0"/>
              <a:t>человек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08183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891</Words>
  <Application>Microsoft Office PowerPoint</Application>
  <PresentationFormat>Широкоэкранный</PresentationFormat>
  <Paragraphs>100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COCOMO II (Constructive Cost Model)</vt:lpstr>
      <vt:lpstr>COCOMO – история</vt:lpstr>
      <vt:lpstr>COCOMO – 3 этапа детализации</vt:lpstr>
      <vt:lpstr>Особенности COCOMO</vt:lpstr>
      <vt:lpstr>Примеры использования COCOMO</vt:lpstr>
      <vt:lpstr>Презентация PowerPoint</vt:lpstr>
      <vt:lpstr>References</vt:lpstr>
      <vt:lpstr>Пример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COCOMO II</dc:title>
  <dc:creator>avasilenko</dc:creator>
  <cp:lastModifiedBy>avasilenko</cp:lastModifiedBy>
  <cp:revision>128</cp:revision>
  <dcterms:created xsi:type="dcterms:W3CDTF">2017-03-10T07:10:08Z</dcterms:created>
  <dcterms:modified xsi:type="dcterms:W3CDTF">2017-03-14T07:22:57Z</dcterms:modified>
</cp:coreProperties>
</file>